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4"/>
  </p:notesMasterIdLst>
  <p:sldIdLst>
    <p:sldId id="256" r:id="rId5"/>
    <p:sldId id="257" r:id="rId6"/>
    <p:sldId id="258" r:id="rId7"/>
    <p:sldId id="259" r:id="rId8"/>
    <p:sldId id="260" r:id="rId9"/>
    <p:sldId id="263" r:id="rId10"/>
    <p:sldId id="261" r:id="rId11"/>
    <p:sldId id="265"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4" d="100"/>
          <a:sy n="114" d="100"/>
        </p:scale>
        <p:origin x="300"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E330B-876A-4AF4-BD31-DAF9EFBC7FB3}" type="datetimeFigureOut">
              <a:rPr lang="en-CA" smtClean="0"/>
              <a:t>2020-04-30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D66BD-7056-4D30-8F2C-E6347BC8FD6B}" type="slidenum">
              <a:rPr lang="en-CA" smtClean="0"/>
              <a:t>‹#›</a:t>
            </a:fld>
            <a:endParaRPr lang="en-CA"/>
          </a:p>
        </p:txBody>
      </p:sp>
    </p:spTree>
    <p:extLst>
      <p:ext uri="{BB962C8B-B14F-4D97-AF65-F5344CB8AC3E}">
        <p14:creationId xmlns:p14="http://schemas.microsoft.com/office/powerpoint/2010/main" val="390329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5BCDAF4-3E05-4568-93AA-70E21CEAE289}" type="datetimeFigureOut">
              <a:rPr lang="en-CA" smtClean="0"/>
              <a:t>2020-04-30</a:t>
            </a:fld>
            <a:endParaRPr lang="en-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C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24A05DA-2C36-478B-8143-0D38DE498C7C}" type="slidenum">
              <a:rPr lang="en-CA" smtClean="0"/>
              <a:t>‹#›</a:t>
            </a:fld>
            <a:endParaRPr lang="en-C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25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CDAF4-3E05-4568-93AA-70E21CEAE289}" type="datetimeFigureOut">
              <a:rPr lang="en-CA" smtClean="0"/>
              <a:t>2020-04-30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30891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CDAF4-3E05-4568-93AA-70E21CEAE289}" type="datetimeFigureOut">
              <a:rPr lang="en-CA" smtClean="0"/>
              <a:t>2020-04-30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82663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CDAF4-3E05-4568-93AA-70E21CEAE289}" type="datetimeFigureOut">
              <a:rPr lang="en-CA" smtClean="0"/>
              <a:t>2020-04-30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272606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5BCDAF4-3E05-4568-93AA-70E21CEAE289}" type="datetimeFigureOut">
              <a:rPr lang="en-CA" smtClean="0"/>
              <a:t>2020-04-30</a:t>
            </a:fld>
            <a:endParaRPr lang="en-C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24A05DA-2C36-478B-8143-0D38DE498C7C}" type="slidenum">
              <a:rPr lang="en-CA" smtClean="0"/>
              <a:t>‹#›</a:t>
            </a:fld>
            <a:endParaRPr lang="en-C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1228144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CDAF4-3E05-4568-93AA-70E21CEAE289}" type="datetimeFigureOut">
              <a:rPr lang="en-CA" smtClean="0"/>
              <a:t>2020-04-30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17017091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CDAF4-3E05-4568-93AA-70E21CEAE289}" type="datetimeFigureOut">
              <a:rPr lang="en-CA" smtClean="0"/>
              <a:t>2020-04-30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13038731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CDAF4-3E05-4568-93AA-70E21CEAE289}" type="datetimeFigureOut">
              <a:rPr lang="en-CA" smtClean="0"/>
              <a:t>2020-04-30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416653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CDAF4-3E05-4568-93AA-70E21CEAE289}" type="datetimeFigureOut">
              <a:rPr lang="en-CA" smtClean="0"/>
              <a:t>2020-04-30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344140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5BCDAF4-3E05-4568-93AA-70E21CEAE289}" type="datetimeFigureOut">
              <a:rPr lang="en-CA" smtClean="0"/>
              <a:t>2020-04-30</a:t>
            </a:fld>
            <a:endParaRPr lang="en-CA"/>
          </a:p>
        </p:txBody>
      </p:sp>
      <p:sp>
        <p:nvSpPr>
          <p:cNvPr id="6" name="Footer Placeholder 5"/>
          <p:cNvSpPr>
            <a:spLocks noGrp="1"/>
          </p:cNvSpPr>
          <p:nvPr>
            <p:ph type="ftr" sz="quarter" idx="11"/>
          </p:nvPr>
        </p:nvSpPr>
        <p:spPr>
          <a:xfrm>
            <a:off x="2103620" y="6375679"/>
            <a:ext cx="3482179" cy="345796"/>
          </a:xfrm>
        </p:spPr>
        <p:txBody>
          <a:bodyPr/>
          <a:lstStyle/>
          <a:p>
            <a:endParaRPr lang="en-CA"/>
          </a:p>
        </p:txBody>
      </p:sp>
      <p:sp>
        <p:nvSpPr>
          <p:cNvPr id="7" name="Slide Number Placeholder 6"/>
          <p:cNvSpPr>
            <a:spLocks noGrp="1"/>
          </p:cNvSpPr>
          <p:nvPr>
            <p:ph type="sldNum" sz="quarter" idx="12"/>
          </p:nvPr>
        </p:nvSpPr>
        <p:spPr>
          <a:xfrm>
            <a:off x="5691014" y="6375679"/>
            <a:ext cx="1232456" cy="345796"/>
          </a:xfrm>
        </p:spPr>
        <p:txBody>
          <a:bodyPr/>
          <a:lstStyle/>
          <a:p>
            <a:fld id="{324A05DA-2C36-478B-8143-0D38DE498C7C}" type="slidenum">
              <a:rPr lang="en-CA" smtClean="0"/>
              <a:t>‹#›</a:t>
            </a:fld>
            <a:endParaRPr lang="en-C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124076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5BCDAF4-3E05-4568-93AA-70E21CEAE289}" type="datetimeFigureOut">
              <a:rPr lang="en-CA" smtClean="0"/>
              <a:t>2020-04-30</a:t>
            </a:fld>
            <a:endParaRPr lang="en-CA"/>
          </a:p>
        </p:txBody>
      </p:sp>
      <p:sp>
        <p:nvSpPr>
          <p:cNvPr id="6" name="Footer Placeholder 5"/>
          <p:cNvSpPr>
            <a:spLocks noGrp="1"/>
          </p:cNvSpPr>
          <p:nvPr>
            <p:ph type="ftr" sz="quarter" idx="11"/>
          </p:nvPr>
        </p:nvSpPr>
        <p:spPr>
          <a:xfrm>
            <a:off x="2103621" y="6375679"/>
            <a:ext cx="3482178" cy="345796"/>
          </a:xfrm>
        </p:spPr>
        <p:txBody>
          <a:bodyPr/>
          <a:lstStyle/>
          <a:p>
            <a:endParaRPr lang="en-CA"/>
          </a:p>
        </p:txBody>
      </p:sp>
      <p:sp>
        <p:nvSpPr>
          <p:cNvPr id="7" name="Slide Number Placeholder 6"/>
          <p:cNvSpPr>
            <a:spLocks noGrp="1"/>
          </p:cNvSpPr>
          <p:nvPr>
            <p:ph type="sldNum" sz="quarter" idx="12"/>
          </p:nvPr>
        </p:nvSpPr>
        <p:spPr>
          <a:xfrm>
            <a:off x="5687568" y="6375679"/>
            <a:ext cx="1234440" cy="345796"/>
          </a:xfrm>
        </p:spPr>
        <p:txBody>
          <a:bodyPr/>
          <a:lstStyle/>
          <a:p>
            <a:fld id="{324A05DA-2C36-478B-8143-0D38DE498C7C}" type="slidenum">
              <a:rPr lang="en-CA" smtClean="0"/>
              <a:t>‹#›</a:t>
            </a:fld>
            <a:endParaRPr lang="en-CA"/>
          </a:p>
        </p:txBody>
      </p:sp>
    </p:spTree>
    <p:extLst>
      <p:ext uri="{BB962C8B-B14F-4D97-AF65-F5344CB8AC3E}">
        <p14:creationId xmlns:p14="http://schemas.microsoft.com/office/powerpoint/2010/main" val="7079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5BCDAF4-3E05-4568-93AA-70E21CEAE289}" type="datetimeFigureOut">
              <a:rPr lang="en-CA" smtClean="0"/>
              <a:t>2020-04-30</a:t>
            </a:fld>
            <a:endParaRPr lang="en-C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24A05DA-2C36-478B-8143-0D38DE498C7C}" type="slidenum">
              <a:rPr lang="en-CA" smtClean="0"/>
              <a:t>‹#›</a:t>
            </a:fld>
            <a:endParaRPr lang="en-C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87321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4216" y="754898"/>
            <a:ext cx="5875694" cy="4504620"/>
          </a:xfrm>
        </p:spPr>
        <p:txBody>
          <a:bodyPr>
            <a:normAutofit/>
          </a:bodyPr>
          <a:lstStyle/>
          <a:p>
            <a:r>
              <a:rPr lang="en-US" sz="9600" dirty="0">
                <a:solidFill>
                  <a:schemeClr val="tx1"/>
                </a:solidFill>
              </a:rPr>
              <a:t>Gilbert Paterson</a:t>
            </a:r>
            <a:endParaRPr lang="en-CA" sz="9600" dirty="0">
              <a:solidFill>
                <a:schemeClr val="tx1"/>
              </a:solidFill>
            </a:endParaRPr>
          </a:p>
        </p:txBody>
      </p:sp>
      <p:sp>
        <p:nvSpPr>
          <p:cNvPr id="3" name="Subtitle 2"/>
          <p:cNvSpPr>
            <a:spLocks noGrp="1"/>
          </p:cNvSpPr>
          <p:nvPr>
            <p:ph type="subTitle" idx="1"/>
          </p:nvPr>
        </p:nvSpPr>
        <p:spPr>
          <a:xfrm>
            <a:off x="643157" y="5572664"/>
            <a:ext cx="5877385" cy="841803"/>
          </a:xfrm>
        </p:spPr>
        <p:txBody>
          <a:bodyPr>
            <a:normAutofit/>
          </a:bodyPr>
          <a:lstStyle/>
          <a:p>
            <a:r>
              <a:rPr lang="en-US">
                <a:solidFill>
                  <a:schemeClr val="bg2"/>
                </a:solidFill>
              </a:rPr>
              <a:t>PowerSchool Option Course Selection</a:t>
            </a:r>
            <a:endParaRPr lang="en-CA">
              <a:solidFill>
                <a:schemeClr val="bg2"/>
              </a:solidFill>
            </a:endParaRPr>
          </a:p>
        </p:txBody>
      </p:sp>
      <p:sp>
        <p:nvSpPr>
          <p:cNvPr id="76" name="Freeform: Shape 75">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7" name="Picture 3">
            <a:extLst>
              <a:ext uri="{FF2B5EF4-FFF2-40B4-BE49-F238E27FC236}">
                <a16:creationId xmlns:a16="http://schemas.microsoft.com/office/drawing/2014/main" id="{A3B27B9E-C5C0-4F7A-80B3-026F4DEEB5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3763" y="1246605"/>
            <a:ext cx="4168666" cy="392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43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Log on to PowerSchool</a:t>
            </a:r>
            <a:endParaRPr lang="en-CA" dirty="0">
              <a:solidFill>
                <a:schemeClr val="tx1"/>
              </a:solidFill>
            </a:endParaRPr>
          </a:p>
        </p:txBody>
      </p:sp>
      <p:sp>
        <p:nvSpPr>
          <p:cNvPr id="3" name="Content Placeholder 2"/>
          <p:cNvSpPr>
            <a:spLocks noGrp="1"/>
          </p:cNvSpPr>
          <p:nvPr>
            <p:ph idx="1"/>
          </p:nvPr>
        </p:nvSpPr>
        <p:spPr>
          <a:xfrm>
            <a:off x="677334" y="1930400"/>
            <a:ext cx="10676466" cy="4927599"/>
          </a:xfrm>
        </p:spPr>
        <p:txBody>
          <a:bodyPr/>
          <a:lstStyle/>
          <a:p>
            <a:pPr marL="0" indent="0">
              <a:buNone/>
            </a:pPr>
            <a:r>
              <a:rPr lang="en-US" dirty="0"/>
              <a:t>	</a:t>
            </a:r>
            <a:r>
              <a:rPr lang="en-US" dirty="0">
                <a:solidFill>
                  <a:schemeClr val="tx1"/>
                </a:solidFill>
              </a:rPr>
              <a:t>1.  Go to our school’s website  : </a:t>
            </a:r>
            <a:r>
              <a:rPr lang="en-US" dirty="0">
                <a:solidFill>
                  <a:schemeClr val="tx1"/>
                </a:solidFill>
                <a:highlight>
                  <a:srgbClr val="FFFF00"/>
                </a:highlight>
              </a:rPr>
              <a:t>gp.lethsd.ab.ca</a:t>
            </a:r>
          </a:p>
          <a:p>
            <a:pPr marL="0" indent="0">
              <a:buNone/>
            </a:pPr>
            <a:r>
              <a:rPr lang="en-US" dirty="0">
                <a:solidFill>
                  <a:schemeClr val="tx1"/>
                </a:solidFill>
              </a:rPr>
              <a:t>	2. Click Quick Links at the top of the page. Then find PowerSchool Parent Portal and click on 	that.</a:t>
            </a:r>
          </a:p>
          <a:p>
            <a:pPr marL="0" indent="0">
              <a:buNone/>
            </a:pPr>
            <a:r>
              <a:rPr lang="en-US" dirty="0">
                <a:solidFill>
                  <a:srgbClr val="C00000"/>
                </a:solidFill>
                <a:highlight>
                  <a:srgbClr val="FFFF00"/>
                </a:highlight>
              </a:rPr>
              <a:t> </a:t>
            </a:r>
          </a:p>
          <a:p>
            <a:endParaRPr lang="en-US" dirty="0">
              <a:solidFill>
                <a:srgbClr val="C00000"/>
              </a:solidFill>
              <a:highlight>
                <a:srgbClr val="FFFF00"/>
              </a:highlight>
            </a:endParaRPr>
          </a:p>
          <a:p>
            <a:endParaRPr lang="en-US" dirty="0"/>
          </a:p>
          <a:p>
            <a:pPr marL="0" indent="0">
              <a:buNone/>
            </a:pPr>
            <a:endParaRPr lang="en-US" dirty="0"/>
          </a:p>
          <a:p>
            <a:endParaRPr lang="en-US" dirty="0"/>
          </a:p>
          <a:p>
            <a:endParaRPr lang="en-US" dirty="0"/>
          </a:p>
          <a:p>
            <a:endParaRPr lang="en-US" dirty="0"/>
          </a:p>
          <a:p>
            <a:pPr marL="0" indent="0">
              <a:buNone/>
            </a:pPr>
            <a:r>
              <a:rPr lang="en-US" dirty="0"/>
              <a:t> </a:t>
            </a:r>
          </a:p>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C048CC96-6C4C-4735-B33F-F849696C00C9}"/>
              </a:ext>
            </a:extLst>
          </p:cNvPr>
          <p:cNvSpPr txBox="1"/>
          <p:nvPr/>
        </p:nvSpPr>
        <p:spPr>
          <a:xfrm>
            <a:off x="3115795" y="5875033"/>
            <a:ext cx="5493793" cy="646331"/>
          </a:xfrm>
          <a:prstGeom prst="rect">
            <a:avLst/>
          </a:prstGeom>
          <a:noFill/>
        </p:spPr>
        <p:txBody>
          <a:bodyPr wrap="square" rtlCol="0">
            <a:spAutoFit/>
          </a:bodyPr>
          <a:lstStyle/>
          <a:p>
            <a:pPr algn="ctr"/>
            <a:r>
              <a:rPr lang="en-US" dirty="0"/>
              <a:t>If you need help, please call 403-329-0125. </a:t>
            </a:r>
          </a:p>
          <a:p>
            <a:pPr algn="ctr"/>
            <a:r>
              <a:rPr lang="en-US" dirty="0"/>
              <a:t>Our wonderful office staff will be happy to help!</a:t>
            </a:r>
            <a:endParaRPr lang="en-CA" dirty="0"/>
          </a:p>
        </p:txBody>
      </p:sp>
      <p:pic>
        <p:nvPicPr>
          <p:cNvPr id="8" name="Picture 7" descr="A screenshot of a social media post&#10;&#10;Description automatically generated">
            <a:extLst>
              <a:ext uri="{FF2B5EF4-FFF2-40B4-BE49-F238E27FC236}">
                <a16:creationId xmlns:a16="http://schemas.microsoft.com/office/drawing/2014/main" id="{FAE941B2-B938-4C03-88AB-A8990021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027" y="2819318"/>
            <a:ext cx="6171080" cy="2999832"/>
          </a:xfrm>
          <a:prstGeom prst="rect">
            <a:avLst/>
          </a:prstGeom>
        </p:spPr>
      </p:pic>
      <p:sp>
        <p:nvSpPr>
          <p:cNvPr id="9" name="Arrow: Right 8">
            <a:extLst>
              <a:ext uri="{FF2B5EF4-FFF2-40B4-BE49-F238E27FC236}">
                <a16:creationId xmlns:a16="http://schemas.microsoft.com/office/drawing/2014/main" id="{DFAB46DE-FF7A-4D80-A61A-E21F6DF67D7B}"/>
              </a:ext>
            </a:extLst>
          </p:cNvPr>
          <p:cNvSpPr/>
          <p:nvPr/>
        </p:nvSpPr>
        <p:spPr>
          <a:xfrm rot="1022266">
            <a:off x="5494789" y="4211272"/>
            <a:ext cx="1568741" cy="494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7150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into PowerSchool</a:t>
            </a:r>
            <a:endParaRPr lang="en-CA" dirty="0"/>
          </a:p>
        </p:txBody>
      </p:sp>
      <p:sp>
        <p:nvSpPr>
          <p:cNvPr id="3" name="Content Placeholder 2"/>
          <p:cNvSpPr>
            <a:spLocks noGrp="1"/>
          </p:cNvSpPr>
          <p:nvPr>
            <p:ph idx="1"/>
          </p:nvPr>
        </p:nvSpPr>
        <p:spPr>
          <a:xfrm>
            <a:off x="1080530" y="1400204"/>
            <a:ext cx="5405995" cy="385904"/>
          </a:xfrm>
        </p:spPr>
        <p:txBody>
          <a:bodyPr>
            <a:normAutofit fontScale="92500" lnSpcReduction="10000"/>
          </a:bodyPr>
          <a:lstStyle/>
          <a:p>
            <a:pPr marL="0" indent="0">
              <a:buNone/>
            </a:pPr>
            <a:r>
              <a:rPr lang="en-US" dirty="0">
                <a:solidFill>
                  <a:schemeClr val="tx1"/>
                </a:solidFill>
              </a:rPr>
              <a:t>Log into the screen using your ID and password</a:t>
            </a:r>
            <a:r>
              <a:rPr lang="en-US" dirty="0"/>
              <a:t>.</a:t>
            </a:r>
          </a:p>
          <a:p>
            <a:endParaRPr lang="en-US" dirty="0"/>
          </a:p>
          <a:p>
            <a:endParaRPr lang="en-CA" dirty="0"/>
          </a:p>
        </p:txBody>
      </p:sp>
      <p:pic>
        <p:nvPicPr>
          <p:cNvPr id="4" name="Picture 3"/>
          <p:cNvPicPr>
            <a:picLocks noChangeAspect="1"/>
          </p:cNvPicPr>
          <p:nvPr/>
        </p:nvPicPr>
        <p:blipFill>
          <a:blip r:embed="rId2"/>
          <a:stretch>
            <a:fillRect/>
          </a:stretch>
        </p:blipFill>
        <p:spPr>
          <a:xfrm>
            <a:off x="2973046" y="2031104"/>
            <a:ext cx="5903008" cy="3832912"/>
          </a:xfrm>
          <a:prstGeom prst="rect">
            <a:avLst/>
          </a:prstGeom>
        </p:spPr>
      </p:pic>
      <p:sp>
        <p:nvSpPr>
          <p:cNvPr id="5" name="TextBox 4">
            <a:extLst>
              <a:ext uri="{FF2B5EF4-FFF2-40B4-BE49-F238E27FC236}">
                <a16:creationId xmlns:a16="http://schemas.microsoft.com/office/drawing/2014/main" id="{3D21C138-D601-4A56-98AB-6420A02CC412}"/>
              </a:ext>
            </a:extLst>
          </p:cNvPr>
          <p:cNvSpPr txBox="1"/>
          <p:nvPr/>
        </p:nvSpPr>
        <p:spPr>
          <a:xfrm>
            <a:off x="3177653" y="5969594"/>
            <a:ext cx="5493793" cy="646331"/>
          </a:xfrm>
          <a:prstGeom prst="rect">
            <a:avLst/>
          </a:prstGeom>
          <a:noFill/>
        </p:spPr>
        <p:txBody>
          <a:bodyPr wrap="square" rtlCol="0">
            <a:spAutoFit/>
          </a:bodyPr>
          <a:lstStyle/>
          <a:p>
            <a:pPr algn="ctr"/>
            <a:r>
              <a:rPr lang="en-US" dirty="0"/>
              <a:t>If you need help, please call 403-329-0125. </a:t>
            </a:r>
          </a:p>
          <a:p>
            <a:pPr algn="ctr"/>
            <a:r>
              <a:rPr lang="en-US" dirty="0"/>
              <a:t>Our wonderful office staff will be happy to help!</a:t>
            </a:r>
            <a:endParaRPr lang="en-CA" dirty="0"/>
          </a:p>
        </p:txBody>
      </p:sp>
    </p:spTree>
    <p:extLst>
      <p:ext uri="{BB962C8B-B14F-4D97-AF65-F5344CB8AC3E}">
        <p14:creationId xmlns:p14="http://schemas.microsoft.com/office/powerpoint/2010/main" val="54503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Class Registration</a:t>
            </a:r>
            <a:endParaRPr lang="en-CA" dirty="0"/>
          </a:p>
        </p:txBody>
      </p:sp>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156576">
            <a:off x="4129524" y="3743125"/>
            <a:ext cx="2937277" cy="1096408"/>
          </a:xfrm>
          <a:prstGeom prst="rect">
            <a:avLst/>
          </a:prstGeom>
          <a:noFill/>
        </p:spPr>
      </p:pic>
      <p:pic>
        <p:nvPicPr>
          <p:cNvPr id="7" name="Picture 6"/>
          <p:cNvPicPr>
            <a:picLocks noChangeAspect="1"/>
          </p:cNvPicPr>
          <p:nvPr/>
        </p:nvPicPr>
        <p:blipFill rotWithShape="1">
          <a:blip r:embed="rId3"/>
          <a:srcRect l="-1" r="45746"/>
          <a:stretch/>
        </p:blipFill>
        <p:spPr>
          <a:xfrm>
            <a:off x="6877831" y="1431835"/>
            <a:ext cx="1627994" cy="4728166"/>
          </a:xfrm>
          <a:prstGeom prst="rect">
            <a:avLst/>
          </a:prstGeom>
        </p:spPr>
      </p:pic>
      <p:sp>
        <p:nvSpPr>
          <p:cNvPr id="8" name="TextBox 7"/>
          <p:cNvSpPr txBox="1"/>
          <p:nvPr/>
        </p:nvSpPr>
        <p:spPr>
          <a:xfrm>
            <a:off x="1848890" y="2231758"/>
            <a:ext cx="4079642" cy="707886"/>
          </a:xfrm>
          <a:prstGeom prst="rect">
            <a:avLst/>
          </a:prstGeom>
          <a:noFill/>
        </p:spPr>
        <p:txBody>
          <a:bodyPr wrap="square" rtlCol="0">
            <a:spAutoFit/>
          </a:bodyPr>
          <a:lstStyle/>
          <a:p>
            <a:r>
              <a:rPr lang="en-US" sz="2000" dirty="0"/>
              <a:t>From the list on the left-hand side of the page, click on </a:t>
            </a:r>
            <a:endParaRPr lang="en-CA" sz="2000" dirty="0"/>
          </a:p>
        </p:txBody>
      </p:sp>
      <p:pic>
        <p:nvPicPr>
          <p:cNvPr id="9" name="Picture 8"/>
          <p:cNvPicPr>
            <a:picLocks noChangeAspect="1"/>
          </p:cNvPicPr>
          <p:nvPr/>
        </p:nvPicPr>
        <p:blipFill>
          <a:blip r:embed="rId4"/>
          <a:stretch>
            <a:fillRect/>
          </a:stretch>
        </p:blipFill>
        <p:spPr>
          <a:xfrm>
            <a:off x="3888711" y="2687231"/>
            <a:ext cx="1228725" cy="504825"/>
          </a:xfrm>
          <a:prstGeom prst="rect">
            <a:avLst/>
          </a:prstGeom>
        </p:spPr>
      </p:pic>
      <p:sp>
        <p:nvSpPr>
          <p:cNvPr id="10" name="TextBox 9">
            <a:extLst>
              <a:ext uri="{FF2B5EF4-FFF2-40B4-BE49-F238E27FC236}">
                <a16:creationId xmlns:a16="http://schemas.microsoft.com/office/drawing/2014/main" id="{938903A9-A485-4036-B24A-A1255CE07B52}"/>
              </a:ext>
            </a:extLst>
          </p:cNvPr>
          <p:cNvSpPr txBox="1"/>
          <p:nvPr/>
        </p:nvSpPr>
        <p:spPr>
          <a:xfrm>
            <a:off x="903311" y="5809295"/>
            <a:ext cx="5493793" cy="646331"/>
          </a:xfrm>
          <a:prstGeom prst="rect">
            <a:avLst/>
          </a:prstGeom>
          <a:noFill/>
        </p:spPr>
        <p:txBody>
          <a:bodyPr wrap="square" rtlCol="0">
            <a:spAutoFit/>
          </a:bodyPr>
          <a:lstStyle/>
          <a:p>
            <a:pPr algn="ctr"/>
            <a:r>
              <a:rPr lang="en-US" dirty="0"/>
              <a:t>If you need help, please call 403-329-0125.Our wonderful office staff will be happy to help!</a:t>
            </a:r>
            <a:endParaRPr lang="en-CA" dirty="0"/>
          </a:p>
        </p:txBody>
      </p:sp>
    </p:spTree>
    <p:extLst>
      <p:ext uri="{BB962C8B-B14F-4D97-AF65-F5344CB8AC3E}">
        <p14:creationId xmlns:p14="http://schemas.microsoft.com/office/powerpoint/2010/main" val="28415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736" y="335284"/>
            <a:ext cx="7826586" cy="762329"/>
          </a:xfrm>
        </p:spPr>
        <p:txBody>
          <a:bodyPr>
            <a:normAutofit fontScale="90000"/>
          </a:bodyPr>
          <a:lstStyle/>
          <a:p>
            <a:pPr algn="ctr"/>
            <a:r>
              <a:rPr lang="en-US" sz="2000" dirty="0">
                <a:solidFill>
                  <a:schemeClr val="tx1"/>
                </a:solidFill>
              </a:rPr>
              <a:t>1. On the right-hand side, click on the pencil. The options for each block will show.</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2. You do not need to select anything from Additional Requests. If you want to enroll in </a:t>
            </a:r>
            <a:r>
              <a:rPr lang="en-US" sz="2000" u="sng" dirty="0">
                <a:solidFill>
                  <a:schemeClr val="tx1"/>
                </a:solidFill>
              </a:rPr>
              <a:t>Paterson Hockey Program</a:t>
            </a:r>
            <a:r>
              <a:rPr lang="en-US" sz="2000" dirty="0">
                <a:solidFill>
                  <a:schemeClr val="tx1"/>
                </a:solidFill>
              </a:rPr>
              <a:t>, please do it here after you pick your options. </a:t>
            </a:r>
            <a:endParaRPr lang="en-CA" sz="2000" dirty="0">
              <a:solidFill>
                <a:schemeClr val="tx1"/>
              </a:solidFill>
            </a:endParaRPr>
          </a:p>
        </p:txBody>
      </p:sp>
      <p:pic>
        <p:nvPicPr>
          <p:cNvPr id="8" name="Picture 7" descr="A screenshot of a social media post&#10;&#10;Description automatically generated">
            <a:extLst>
              <a:ext uri="{FF2B5EF4-FFF2-40B4-BE49-F238E27FC236}">
                <a16:creationId xmlns:a16="http://schemas.microsoft.com/office/drawing/2014/main" id="{AE56201B-5CC7-4432-934D-CE0568C24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149" y="2055841"/>
            <a:ext cx="9921209" cy="4646424"/>
          </a:xfrm>
          <a:prstGeom prst="rect">
            <a:avLst/>
          </a:prstGeom>
        </p:spPr>
      </p:pic>
      <p:sp>
        <p:nvSpPr>
          <p:cNvPr id="10" name="Rectangle 9">
            <a:extLst>
              <a:ext uri="{FF2B5EF4-FFF2-40B4-BE49-F238E27FC236}">
                <a16:creationId xmlns:a16="http://schemas.microsoft.com/office/drawing/2014/main" id="{F376E672-E1B0-43E1-A232-2E5C3A4A610A}"/>
              </a:ext>
            </a:extLst>
          </p:cNvPr>
          <p:cNvSpPr/>
          <p:nvPr/>
        </p:nvSpPr>
        <p:spPr>
          <a:xfrm>
            <a:off x="7852095" y="2810312"/>
            <a:ext cx="1417739" cy="12583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0D4EDDBC-A99A-4DD8-9386-42DF15BB4A3B}"/>
              </a:ext>
            </a:extLst>
          </p:cNvPr>
          <p:cNvSpPr/>
          <p:nvPr/>
        </p:nvSpPr>
        <p:spPr>
          <a:xfrm>
            <a:off x="1236149" y="2533475"/>
            <a:ext cx="701708" cy="10066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Right 12">
            <a:extLst>
              <a:ext uri="{FF2B5EF4-FFF2-40B4-BE49-F238E27FC236}">
                <a16:creationId xmlns:a16="http://schemas.microsoft.com/office/drawing/2014/main" id="{39FE082C-C058-4856-B35C-F2E9AF3CEE3D}"/>
              </a:ext>
            </a:extLst>
          </p:cNvPr>
          <p:cNvSpPr/>
          <p:nvPr/>
        </p:nvSpPr>
        <p:spPr>
          <a:xfrm>
            <a:off x="9940954" y="3480489"/>
            <a:ext cx="685381" cy="268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Right 13">
            <a:extLst>
              <a:ext uri="{FF2B5EF4-FFF2-40B4-BE49-F238E27FC236}">
                <a16:creationId xmlns:a16="http://schemas.microsoft.com/office/drawing/2014/main" id="{286F132D-E2A1-40C5-B735-952D65BB4097}"/>
              </a:ext>
            </a:extLst>
          </p:cNvPr>
          <p:cNvSpPr/>
          <p:nvPr/>
        </p:nvSpPr>
        <p:spPr>
          <a:xfrm>
            <a:off x="9940953" y="3909270"/>
            <a:ext cx="685381" cy="268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82480C8E-E001-4551-942D-EFC928AB7CAF}"/>
              </a:ext>
            </a:extLst>
          </p:cNvPr>
          <p:cNvSpPr txBox="1"/>
          <p:nvPr/>
        </p:nvSpPr>
        <p:spPr>
          <a:xfrm>
            <a:off x="9569322" y="3429000"/>
            <a:ext cx="438746" cy="369332"/>
          </a:xfrm>
          <a:prstGeom prst="rect">
            <a:avLst/>
          </a:prstGeom>
          <a:noFill/>
        </p:spPr>
        <p:txBody>
          <a:bodyPr wrap="square" rtlCol="0">
            <a:spAutoFit/>
          </a:bodyPr>
          <a:lstStyle/>
          <a:p>
            <a:r>
              <a:rPr lang="en-US" dirty="0"/>
              <a:t>1.</a:t>
            </a:r>
            <a:endParaRPr lang="en-CA" dirty="0"/>
          </a:p>
        </p:txBody>
      </p:sp>
      <p:sp>
        <p:nvSpPr>
          <p:cNvPr id="16" name="TextBox 15">
            <a:extLst>
              <a:ext uri="{FF2B5EF4-FFF2-40B4-BE49-F238E27FC236}">
                <a16:creationId xmlns:a16="http://schemas.microsoft.com/office/drawing/2014/main" id="{622ECF25-D088-4D32-853D-D4E5A6C277DB}"/>
              </a:ext>
            </a:extLst>
          </p:cNvPr>
          <p:cNvSpPr txBox="1"/>
          <p:nvPr/>
        </p:nvSpPr>
        <p:spPr>
          <a:xfrm>
            <a:off x="9569322" y="3849821"/>
            <a:ext cx="438746" cy="369332"/>
          </a:xfrm>
          <a:prstGeom prst="rect">
            <a:avLst/>
          </a:prstGeom>
          <a:noFill/>
        </p:spPr>
        <p:txBody>
          <a:bodyPr wrap="square" rtlCol="0">
            <a:spAutoFit/>
          </a:bodyPr>
          <a:lstStyle/>
          <a:p>
            <a:r>
              <a:rPr lang="en-US" dirty="0"/>
              <a:t>2.</a:t>
            </a:r>
            <a:endParaRPr lang="en-CA" dirty="0"/>
          </a:p>
        </p:txBody>
      </p:sp>
    </p:spTree>
    <p:extLst>
      <p:ext uri="{BB962C8B-B14F-4D97-AF65-F5344CB8AC3E}">
        <p14:creationId xmlns:p14="http://schemas.microsoft.com/office/powerpoint/2010/main" val="184976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578" y="257839"/>
            <a:ext cx="8596668" cy="769493"/>
          </a:xfrm>
        </p:spPr>
        <p:txBody>
          <a:bodyPr>
            <a:normAutofit fontScale="90000"/>
          </a:bodyPr>
          <a:lstStyle/>
          <a:p>
            <a:r>
              <a:rPr lang="en-US" sz="4000" dirty="0"/>
              <a:t>Check boxes to select your choices</a:t>
            </a:r>
            <a:r>
              <a:rPr lang="en-US" dirty="0"/>
              <a:t>. </a:t>
            </a:r>
            <a:endParaRPr lang="en-CA" dirty="0"/>
          </a:p>
        </p:txBody>
      </p:sp>
      <p:pic>
        <p:nvPicPr>
          <p:cNvPr id="6" name="Picture 5" descr="A screenshot of a computer&#10;&#10;Description automatically generated">
            <a:extLst>
              <a:ext uri="{FF2B5EF4-FFF2-40B4-BE49-F238E27FC236}">
                <a16:creationId xmlns:a16="http://schemas.microsoft.com/office/drawing/2014/main" id="{3B54C3C0-ECC7-4D62-9FD5-FD132DF7F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302" y="1136389"/>
            <a:ext cx="10109628" cy="4487464"/>
          </a:xfrm>
          <a:prstGeom prst="rect">
            <a:avLst/>
          </a:prstGeom>
        </p:spPr>
      </p:pic>
      <p:sp>
        <p:nvSpPr>
          <p:cNvPr id="9" name="Arrow: Right 8">
            <a:extLst>
              <a:ext uri="{FF2B5EF4-FFF2-40B4-BE49-F238E27FC236}">
                <a16:creationId xmlns:a16="http://schemas.microsoft.com/office/drawing/2014/main" id="{A818F959-C0CE-4185-A281-BBD867734217}"/>
              </a:ext>
            </a:extLst>
          </p:cNvPr>
          <p:cNvSpPr/>
          <p:nvPr/>
        </p:nvSpPr>
        <p:spPr>
          <a:xfrm rot="9288675">
            <a:off x="4531232" y="3056062"/>
            <a:ext cx="85725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Right 9">
            <a:extLst>
              <a:ext uri="{FF2B5EF4-FFF2-40B4-BE49-F238E27FC236}">
                <a16:creationId xmlns:a16="http://schemas.microsoft.com/office/drawing/2014/main" id="{E51621F7-8908-46C4-9548-323B56342AC0}"/>
              </a:ext>
            </a:extLst>
          </p:cNvPr>
          <p:cNvSpPr/>
          <p:nvPr/>
        </p:nvSpPr>
        <p:spPr>
          <a:xfrm rot="9431974">
            <a:off x="4534687" y="3552646"/>
            <a:ext cx="85725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612F03D-3E34-48D4-8C57-8ADC887B93A4}"/>
              </a:ext>
            </a:extLst>
          </p:cNvPr>
          <p:cNvSpPr/>
          <p:nvPr/>
        </p:nvSpPr>
        <p:spPr>
          <a:xfrm>
            <a:off x="8682606" y="1912690"/>
            <a:ext cx="1333849" cy="2097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D638C665-A4F2-4C97-BF7D-01B6A45EE8B2}"/>
              </a:ext>
            </a:extLst>
          </p:cNvPr>
          <p:cNvSpPr/>
          <p:nvPr/>
        </p:nvSpPr>
        <p:spPr>
          <a:xfrm>
            <a:off x="1971413" y="1648218"/>
            <a:ext cx="654341" cy="1124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482332" y="5199825"/>
            <a:ext cx="6383116" cy="1754326"/>
          </a:xfrm>
          <a:prstGeom prst="rect">
            <a:avLst/>
          </a:prstGeom>
          <a:noFill/>
        </p:spPr>
        <p:txBody>
          <a:bodyPr wrap="square" rtlCol="0">
            <a:spAutoFit/>
          </a:bodyPr>
          <a:lstStyle/>
          <a:p>
            <a:r>
              <a:rPr lang="en-US" dirty="0">
                <a:highlight>
                  <a:srgbClr val="FFFF00"/>
                </a:highlight>
              </a:rPr>
              <a:t>There are three pages of options to choose from</a:t>
            </a:r>
            <a:r>
              <a:rPr lang="en-US" dirty="0"/>
              <a:t>!! You need to pick at least 8 term options that interest you. You will not necessarily be guaranteed to get all the options you pick, except for band and choir. Band and choir are full year options will count for three choices. Scroll down and links to the other pages will be at the bottom.</a:t>
            </a:r>
            <a:endParaRPr lang="en-CA" dirty="0"/>
          </a:p>
        </p:txBody>
      </p:sp>
    </p:spTree>
    <p:extLst>
      <p:ext uri="{BB962C8B-B14F-4D97-AF65-F5344CB8AC3E}">
        <p14:creationId xmlns:p14="http://schemas.microsoft.com/office/powerpoint/2010/main" val="250902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87" y="789959"/>
            <a:ext cx="10178322" cy="1492132"/>
          </a:xfrm>
        </p:spPr>
        <p:txBody>
          <a:bodyPr>
            <a:normAutofit/>
          </a:bodyPr>
          <a:lstStyle/>
          <a:p>
            <a:r>
              <a:rPr lang="en-US" sz="3600" dirty="0"/>
              <a:t>Once you have made your selections, click on okay at the bottom of the screen.</a:t>
            </a:r>
            <a:endParaRPr lang="en-CA" sz="3600" dirty="0"/>
          </a:p>
        </p:txBody>
      </p:sp>
      <p:sp>
        <p:nvSpPr>
          <p:cNvPr id="5" name="Title 1">
            <a:extLst>
              <a:ext uri="{FF2B5EF4-FFF2-40B4-BE49-F238E27FC236}">
                <a16:creationId xmlns:a16="http://schemas.microsoft.com/office/drawing/2014/main" id="{13E056BF-F3E6-4B99-94AD-DB9B6B613177}"/>
              </a:ext>
            </a:extLst>
          </p:cNvPr>
          <p:cNvSpPr txBox="1">
            <a:spLocks/>
          </p:cNvSpPr>
          <p:nvPr/>
        </p:nvSpPr>
        <p:spPr>
          <a:xfrm>
            <a:off x="929004" y="4391806"/>
            <a:ext cx="8596668" cy="1320800"/>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Keep in mind, option requests </a:t>
            </a:r>
            <a:r>
              <a:rPr lang="en-US" u="sng" dirty="0"/>
              <a:t>are not </a:t>
            </a:r>
            <a:r>
              <a:rPr lang="en-US" dirty="0"/>
              <a:t>first come, first served. Once all student option requests have been received, our software program works to get every student as many of their requested options as possible. If you’ve selected an option, it means you are interested/willing to take that class. There is no way to indicate preference or priorities.</a:t>
            </a:r>
            <a:endParaRPr lang="en-CA" dirty="0"/>
          </a:p>
        </p:txBody>
      </p:sp>
      <p:pic>
        <p:nvPicPr>
          <p:cNvPr id="7" name="Picture 6" descr="A screenshot of a social media post&#10;&#10;Description automatically generated">
            <a:extLst>
              <a:ext uri="{FF2B5EF4-FFF2-40B4-BE49-F238E27FC236}">
                <a16:creationId xmlns:a16="http://schemas.microsoft.com/office/drawing/2014/main" id="{72119482-33DC-4325-B66A-175041FE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2874413"/>
            <a:ext cx="8176043" cy="2607394"/>
          </a:xfrm>
          <a:prstGeom prst="rect">
            <a:avLst/>
          </a:prstGeom>
        </p:spPr>
      </p:pic>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259418">
            <a:off x="8865722" y="3719118"/>
            <a:ext cx="1711945" cy="1108484"/>
          </a:xfrm>
          <a:prstGeom prst="rect">
            <a:avLst/>
          </a:prstGeom>
          <a:noFill/>
        </p:spPr>
      </p:pic>
    </p:spTree>
    <p:extLst>
      <p:ext uri="{BB962C8B-B14F-4D97-AF65-F5344CB8AC3E}">
        <p14:creationId xmlns:p14="http://schemas.microsoft.com/office/powerpoint/2010/main" val="271731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604" y="1471353"/>
            <a:ext cx="7938654" cy="2800767"/>
          </a:xfrm>
          <a:prstGeom prst="rect">
            <a:avLst/>
          </a:prstGeom>
          <a:noFill/>
        </p:spPr>
        <p:txBody>
          <a:bodyPr wrap="square" rtlCol="0">
            <a:spAutoFit/>
          </a:bodyPr>
          <a:lstStyle/>
          <a:p>
            <a:r>
              <a:rPr lang="en-US" sz="4400" dirty="0"/>
              <a:t>Once you are happy with your options selections, </a:t>
            </a:r>
            <a:r>
              <a:rPr lang="en-US" sz="4400" b="1" dirty="0"/>
              <a:t>make sure to </a:t>
            </a:r>
            <a:r>
              <a:rPr lang="en-US" sz="4400" b="1" u="sng" dirty="0"/>
              <a:t>click “submit” </a:t>
            </a:r>
            <a:r>
              <a:rPr lang="en-US" sz="4400" b="1" dirty="0"/>
              <a:t>at the bottom of the main page!!!</a:t>
            </a:r>
            <a:endParaRPr lang="en-CA" sz="4400" b="1" dirty="0"/>
          </a:p>
        </p:txBody>
      </p:sp>
    </p:spTree>
    <p:extLst>
      <p:ext uri="{BB962C8B-B14F-4D97-AF65-F5344CB8AC3E}">
        <p14:creationId xmlns:p14="http://schemas.microsoft.com/office/powerpoint/2010/main" val="408612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274914"/>
            <a:ext cx="8596668" cy="1856763"/>
          </a:xfrm>
        </p:spPr>
        <p:txBody>
          <a:bodyPr>
            <a:normAutofit fontScale="90000"/>
          </a:bodyPr>
          <a:lstStyle/>
          <a:p>
            <a:pPr algn="ctr"/>
            <a:r>
              <a:rPr lang="en-US" dirty="0"/>
              <a:t>You’re done. Your timetable will be ready for you on the first day of school.</a:t>
            </a:r>
            <a:endParaRPr lang="en-CA" dirty="0"/>
          </a:p>
        </p:txBody>
      </p:sp>
      <p:pic>
        <p:nvPicPr>
          <p:cNvPr id="2050" name="Picture 2">
            <a:extLst>
              <a:ext uri="{FF2B5EF4-FFF2-40B4-BE49-F238E27FC236}">
                <a16:creationId xmlns:a16="http://schemas.microsoft.com/office/drawing/2014/main" id="{22639EC0-0353-4C17-849E-B5AB754B63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9489" y="2396333"/>
            <a:ext cx="2893022" cy="27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EE160F5-DDEC-46EA-8A11-717B667166C8}"/>
              </a:ext>
            </a:extLst>
          </p:cNvPr>
          <p:cNvSpPr/>
          <p:nvPr/>
        </p:nvSpPr>
        <p:spPr>
          <a:xfrm>
            <a:off x="3048000" y="5382310"/>
            <a:ext cx="6096000" cy="646331"/>
          </a:xfrm>
          <a:prstGeom prst="rect">
            <a:avLst/>
          </a:prstGeom>
        </p:spPr>
        <p:txBody>
          <a:bodyPr>
            <a:spAutoFit/>
          </a:bodyPr>
          <a:lstStyle/>
          <a:p>
            <a:pPr algn="ctr"/>
            <a:r>
              <a:rPr lang="en-US" dirty="0"/>
              <a:t>If you need help, please call 403-329-0125. </a:t>
            </a:r>
          </a:p>
          <a:p>
            <a:pPr algn="ctr"/>
            <a:r>
              <a:rPr lang="en-US" dirty="0"/>
              <a:t>Our wonderful office staff will be happy to help!</a:t>
            </a:r>
            <a:endParaRPr lang="en-CA" dirty="0"/>
          </a:p>
        </p:txBody>
      </p:sp>
    </p:spTree>
    <p:extLst>
      <p:ext uri="{BB962C8B-B14F-4D97-AF65-F5344CB8AC3E}">
        <p14:creationId xmlns:p14="http://schemas.microsoft.com/office/powerpoint/2010/main" val="1303007807"/>
      </p:ext>
    </p:extLst>
  </p:cSld>
  <p:clrMapOvr>
    <a:masterClrMapping/>
  </p:clrMapOvr>
</p:sld>
</file>

<file path=ppt/theme/theme1.xml><?xml version="1.0" encoding="utf-8"?>
<a:theme xmlns:a="http://schemas.openxmlformats.org/drawingml/2006/main" name="Badge">
  <a:themeElements>
    <a:clrScheme name="Custom 2">
      <a:dk1>
        <a:srgbClr val="000000"/>
      </a:dk1>
      <a:lt1>
        <a:sysClr val="window" lastClr="FFFFFF"/>
      </a:lt1>
      <a:dk2>
        <a:srgbClr val="0000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13" ma:contentTypeDescription="Create a new document." ma:contentTypeScope="" ma:versionID="66a9acf6a7b6e924f1526ba1547a9d1f">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c5761e9e135be66bfcd1a43b60573e82"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CEA0AE-F3FD-4FD1-835C-32E80DD2A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1E51EF-CC85-441D-B8F3-A929FF9FE0D7}">
  <ds:schemaRefs>
    <ds:schemaRef ds:uri="http://schemas.microsoft.com/sharepoint/v3/contenttype/forms"/>
  </ds:schemaRefs>
</ds:datastoreItem>
</file>

<file path=customXml/itemProps3.xml><?xml version="1.0" encoding="utf-8"?>
<ds:datastoreItem xmlns:ds="http://schemas.openxmlformats.org/officeDocument/2006/customXml" ds:itemID="{DBBD5718-B128-45DD-A192-2863523F1C33}">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c17d24db-1525-423a-a246-76d2fc38ff69"/>
    <ds:schemaRef ds:uri="http://schemas.openxmlformats.org/package/2006/metadata/core-properties"/>
    <ds:schemaRef ds:uri="2dfdbd87-feb3-4b3a-b11d-aaad4bfbe8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Badge</Template>
  <TotalTime>192</TotalTime>
  <Words>420</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Impact</vt:lpstr>
      <vt:lpstr>Badge</vt:lpstr>
      <vt:lpstr>Gilbert Paterson</vt:lpstr>
      <vt:lpstr>Log on to PowerSchool</vt:lpstr>
      <vt:lpstr>Logging into PowerSchool</vt:lpstr>
      <vt:lpstr>Select Class Registration</vt:lpstr>
      <vt:lpstr>1. On the right-hand side, click on the pencil. The options for each block will show.   2. You do not need to select anything from Additional Requests. If you want to enroll in Paterson Hockey Program, please do it here after you pick your options. </vt:lpstr>
      <vt:lpstr>Check boxes to select your choices. </vt:lpstr>
      <vt:lpstr>Once you have made your selections, click on okay at the bottom of the screen.</vt:lpstr>
      <vt:lpstr>PowerPoint Presentation</vt:lpstr>
      <vt:lpstr>You’re done. Your timetable will be ready for you on the first day of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Gilbert Paterson</dc:title>
  <dc:creator>Matthew Brunner</dc:creator>
  <cp:lastModifiedBy>Matthew Brunner</cp:lastModifiedBy>
  <cp:revision>8</cp:revision>
  <dcterms:created xsi:type="dcterms:W3CDTF">2020-04-27T17:16:17Z</dcterms:created>
  <dcterms:modified xsi:type="dcterms:W3CDTF">2020-04-30T18:42:50Z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